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373" r:id="rId5"/>
    <p:sldId id="374" r:id="rId6"/>
    <p:sldId id="399" r:id="rId7"/>
    <p:sldId id="400" r:id="rId8"/>
    <p:sldId id="377" r:id="rId9"/>
    <p:sldId id="385" r:id="rId10"/>
    <p:sldId id="378" r:id="rId11"/>
    <p:sldId id="384" r:id="rId12"/>
    <p:sldId id="365" r:id="rId13"/>
    <p:sldId id="369" r:id="rId14"/>
    <p:sldId id="387" r:id="rId15"/>
    <p:sldId id="390" r:id="rId16"/>
    <p:sldId id="391" r:id="rId17"/>
    <p:sldId id="393" r:id="rId18"/>
    <p:sldId id="368" r:id="rId19"/>
    <p:sldId id="396" r:id="rId20"/>
    <p:sldId id="398" r:id="rId21"/>
    <p:sldId id="379" r:id="rId22"/>
    <p:sldId id="380" r:id="rId23"/>
    <p:sldId id="388" r:id="rId24"/>
    <p:sldId id="382" r:id="rId25"/>
    <p:sldId id="376" r:id="rId26"/>
    <p:sldId id="355" r:id="rId27"/>
  </p:sldIdLst>
  <p:sldSz cx="12192000" cy="6858000"/>
  <p:notesSz cx="6735763" cy="9866313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72"/>
    <a:srgbClr val="84BD00"/>
    <a:srgbClr val="F7931E"/>
    <a:srgbClr val="000000"/>
    <a:srgbClr val="006F85"/>
    <a:srgbClr val="0099CC"/>
    <a:srgbClr val="0066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6" autoAdjust="0"/>
    <p:restoredTop sz="94343" autoAdjust="0"/>
  </p:normalViewPr>
  <p:slideViewPr>
    <p:cSldViewPr>
      <p:cViewPr varScale="1">
        <p:scale>
          <a:sx n="120" d="100"/>
          <a:sy n="120" d="100"/>
        </p:scale>
        <p:origin x="384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F1F52-4ACA-42E8-869F-BA74D18BA5FF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t-EE"/>
        </a:p>
      </dgm:t>
    </dgm:pt>
    <dgm:pt modelId="{0259E808-E2F9-4375-B881-93092E554406}">
      <dgm:prSet phldrT="[Text]" custT="1"/>
      <dgm:spPr/>
      <dgm:t>
        <a:bodyPr/>
        <a:lstStyle/>
        <a:p>
          <a:r>
            <a:rPr lang="et-EE" sz="1600" dirty="0" smtClean="0"/>
            <a:t>Piisav elektrivõrk</a:t>
          </a:r>
          <a:endParaRPr lang="et-EE" sz="1600" dirty="0"/>
        </a:p>
      </dgm:t>
    </dgm:pt>
    <dgm:pt modelId="{3E98212F-C276-4E79-8499-A2C2AC4AEB25}" type="parTrans" cxnId="{F5D764DA-BF45-407F-8DAF-88B1E61E4943}">
      <dgm:prSet/>
      <dgm:spPr/>
      <dgm:t>
        <a:bodyPr/>
        <a:lstStyle/>
        <a:p>
          <a:endParaRPr lang="et-EE" sz="1600"/>
        </a:p>
      </dgm:t>
    </dgm:pt>
    <dgm:pt modelId="{D82B5C69-C9DF-48C8-9FA9-650609AB814B}" type="sibTrans" cxnId="{F5D764DA-BF45-407F-8DAF-88B1E61E4943}">
      <dgm:prSet/>
      <dgm:spPr/>
      <dgm:t>
        <a:bodyPr/>
        <a:lstStyle/>
        <a:p>
          <a:endParaRPr lang="et-EE" sz="1600"/>
        </a:p>
      </dgm:t>
    </dgm:pt>
    <dgm:pt modelId="{D0EE4B77-E86C-4574-813B-13B744CCAF3F}">
      <dgm:prSet phldrT="[Text]" custT="1"/>
      <dgm:spPr/>
      <dgm:t>
        <a:bodyPr/>
        <a:lstStyle/>
        <a:p>
          <a:r>
            <a:rPr lang="et-EE" sz="1600" dirty="0" smtClean="0"/>
            <a:t>Toimiv</a:t>
          </a:r>
        </a:p>
        <a:p>
          <a:r>
            <a:rPr lang="et-EE" sz="1600" dirty="0" smtClean="0"/>
            <a:t>regionaalne</a:t>
          </a:r>
        </a:p>
        <a:p>
          <a:r>
            <a:rPr lang="et-EE" sz="1600" dirty="0" smtClean="0"/>
            <a:t>elektriturg</a:t>
          </a:r>
          <a:endParaRPr lang="et-EE" sz="1600" dirty="0"/>
        </a:p>
      </dgm:t>
    </dgm:pt>
    <dgm:pt modelId="{CDF0475E-B324-4CE3-B6E0-534CCB256899}" type="parTrans" cxnId="{493825FB-F016-48F4-BF79-655105294991}">
      <dgm:prSet/>
      <dgm:spPr/>
      <dgm:t>
        <a:bodyPr/>
        <a:lstStyle/>
        <a:p>
          <a:endParaRPr lang="et-EE" sz="1600"/>
        </a:p>
      </dgm:t>
    </dgm:pt>
    <dgm:pt modelId="{F5A9BD00-A6F0-4A87-880C-CF90612A689A}" type="sibTrans" cxnId="{493825FB-F016-48F4-BF79-655105294991}">
      <dgm:prSet/>
      <dgm:spPr/>
      <dgm:t>
        <a:bodyPr/>
        <a:lstStyle/>
        <a:p>
          <a:endParaRPr lang="et-EE" sz="1600"/>
        </a:p>
      </dgm:t>
    </dgm:pt>
    <dgm:pt modelId="{B24D198A-0BE5-4791-A87A-EEA02728103A}">
      <dgm:prSet phldrT="[Text]" custT="1"/>
      <dgm:spPr/>
      <dgm:t>
        <a:bodyPr/>
        <a:lstStyle/>
        <a:p>
          <a:r>
            <a:rPr lang="et-EE" sz="1800" dirty="0" smtClean="0"/>
            <a:t>Tootmise ja tarbimise juhtimise  võimekus</a:t>
          </a:r>
          <a:endParaRPr lang="et-EE" sz="1800" dirty="0"/>
        </a:p>
      </dgm:t>
    </dgm:pt>
    <dgm:pt modelId="{A8F53528-EE9A-436F-BD56-587BCB516E91}" type="parTrans" cxnId="{BED70CDB-53ED-482A-AB9B-DB6B05F0A397}">
      <dgm:prSet/>
      <dgm:spPr/>
      <dgm:t>
        <a:bodyPr/>
        <a:lstStyle/>
        <a:p>
          <a:endParaRPr lang="et-EE" sz="1600"/>
        </a:p>
      </dgm:t>
    </dgm:pt>
    <dgm:pt modelId="{784DFE42-279F-4271-9AF9-11F018B5E605}" type="sibTrans" cxnId="{BED70CDB-53ED-482A-AB9B-DB6B05F0A397}">
      <dgm:prSet/>
      <dgm:spPr/>
      <dgm:t>
        <a:bodyPr/>
        <a:lstStyle/>
        <a:p>
          <a:endParaRPr lang="et-EE" sz="1600"/>
        </a:p>
      </dgm:t>
    </dgm:pt>
    <dgm:pt modelId="{00B1C6AB-07F4-472A-8FB0-AB885B2D0FFC}">
      <dgm:prSet phldrT="[Text]" custT="1"/>
      <dgm:spPr>
        <a:solidFill>
          <a:schemeClr val="tx1"/>
        </a:solidFill>
      </dgm:spPr>
      <dgm:t>
        <a:bodyPr/>
        <a:lstStyle/>
        <a:p>
          <a:r>
            <a:rPr lang="et-EE" sz="2400" dirty="0" smtClean="0"/>
            <a:t>Varustus-kindlus</a:t>
          </a:r>
          <a:endParaRPr lang="et-EE" sz="2400" dirty="0"/>
        </a:p>
      </dgm:t>
    </dgm:pt>
    <dgm:pt modelId="{4EEB36C0-F69A-4516-992F-8B346AA43B81}" type="parTrans" cxnId="{E982F471-BF00-4BD4-B318-86702D694AE8}">
      <dgm:prSet/>
      <dgm:spPr/>
      <dgm:t>
        <a:bodyPr/>
        <a:lstStyle/>
        <a:p>
          <a:endParaRPr lang="et-EE" sz="1600"/>
        </a:p>
      </dgm:t>
    </dgm:pt>
    <dgm:pt modelId="{7B48E219-9D81-4EF1-ADAF-F6FDD836DF67}" type="sibTrans" cxnId="{E982F471-BF00-4BD4-B318-86702D694AE8}">
      <dgm:prSet/>
      <dgm:spPr/>
      <dgm:t>
        <a:bodyPr/>
        <a:lstStyle/>
        <a:p>
          <a:endParaRPr lang="et-EE" sz="1600"/>
        </a:p>
      </dgm:t>
    </dgm:pt>
    <dgm:pt modelId="{5033D9F9-337A-4CA4-BE2F-E74D14E4D776}" type="pres">
      <dgm:prSet presAssocID="{127F1F52-4ACA-42E8-869F-BA74D18BA5F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E2C8FC1B-D8D6-4C6F-8087-54258CF3A5ED}" type="pres">
      <dgm:prSet presAssocID="{00B1C6AB-07F4-472A-8FB0-AB885B2D0FFC}" presName="centerShape" presStyleLbl="node0" presStyleIdx="0" presStyleCnt="1" custScaleX="105079" custScaleY="105079"/>
      <dgm:spPr/>
      <dgm:t>
        <a:bodyPr/>
        <a:lstStyle/>
        <a:p>
          <a:endParaRPr lang="et-EE"/>
        </a:p>
      </dgm:t>
    </dgm:pt>
    <dgm:pt modelId="{36E3A31D-D489-416E-82CB-0B612887735D}" type="pres">
      <dgm:prSet presAssocID="{0259E808-E2F9-4375-B881-93092E554406}" presName="node" presStyleLbl="node1" presStyleIdx="0" presStyleCnt="3" custScaleX="134431" custScaleY="12866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D174BF1-CDAA-4F34-AC74-33EBBC0EC580}" type="pres">
      <dgm:prSet presAssocID="{0259E808-E2F9-4375-B881-93092E554406}" presName="dummy" presStyleCnt="0"/>
      <dgm:spPr/>
      <dgm:t>
        <a:bodyPr/>
        <a:lstStyle/>
        <a:p>
          <a:endParaRPr lang="et-EE"/>
        </a:p>
      </dgm:t>
    </dgm:pt>
    <dgm:pt modelId="{C2A063A8-D186-441D-B578-8573FFDD66AF}" type="pres">
      <dgm:prSet presAssocID="{D82B5C69-C9DF-48C8-9FA9-650609AB814B}" presName="sibTrans" presStyleLbl="sibTrans2D1" presStyleIdx="0" presStyleCnt="3" custLinFactNeighborX="-1077" custLinFactNeighborY="-714"/>
      <dgm:spPr/>
      <dgm:t>
        <a:bodyPr/>
        <a:lstStyle/>
        <a:p>
          <a:endParaRPr lang="et-EE"/>
        </a:p>
      </dgm:t>
    </dgm:pt>
    <dgm:pt modelId="{11BA85FC-39D0-405D-AE89-8FA3E786EAFB}" type="pres">
      <dgm:prSet presAssocID="{D0EE4B77-E86C-4574-813B-13B744CCAF3F}" presName="node" presStyleLbl="node1" presStyleIdx="1" presStyleCnt="3" custScaleX="134237" custScaleY="12866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46F41E6B-C5E5-47C7-8D2A-D9C5A9F3F25F}" type="pres">
      <dgm:prSet presAssocID="{D0EE4B77-E86C-4574-813B-13B744CCAF3F}" presName="dummy" presStyleCnt="0"/>
      <dgm:spPr/>
      <dgm:t>
        <a:bodyPr/>
        <a:lstStyle/>
        <a:p>
          <a:endParaRPr lang="et-EE"/>
        </a:p>
      </dgm:t>
    </dgm:pt>
    <dgm:pt modelId="{1F1641DC-EA17-4FE0-909A-5EB7559C2993}" type="pres">
      <dgm:prSet presAssocID="{F5A9BD00-A6F0-4A87-880C-CF90612A689A}" presName="sibTrans" presStyleLbl="sibTrans2D1" presStyleIdx="1" presStyleCnt="3"/>
      <dgm:spPr/>
      <dgm:t>
        <a:bodyPr/>
        <a:lstStyle/>
        <a:p>
          <a:endParaRPr lang="et-EE"/>
        </a:p>
      </dgm:t>
    </dgm:pt>
    <dgm:pt modelId="{CFD90D4A-38C5-4F73-AD52-13146314FEC3}" type="pres">
      <dgm:prSet presAssocID="{B24D198A-0BE5-4791-A87A-EEA02728103A}" presName="node" presStyleLbl="node1" presStyleIdx="2" presStyleCnt="3" custScaleX="128668" custScaleY="12866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E8FCAF5-F6E3-4E99-B3B3-0AC31AB73D9A}" type="pres">
      <dgm:prSet presAssocID="{B24D198A-0BE5-4791-A87A-EEA02728103A}" presName="dummy" presStyleCnt="0"/>
      <dgm:spPr/>
      <dgm:t>
        <a:bodyPr/>
        <a:lstStyle/>
        <a:p>
          <a:endParaRPr lang="et-EE"/>
        </a:p>
      </dgm:t>
    </dgm:pt>
    <dgm:pt modelId="{CFA4745D-3094-4071-9F65-4F6BD68AC7A5}" type="pres">
      <dgm:prSet presAssocID="{784DFE42-279F-4271-9AF9-11F018B5E605}" presName="sibTrans" presStyleLbl="sibTrans2D1" presStyleIdx="2" presStyleCnt="3"/>
      <dgm:spPr/>
      <dgm:t>
        <a:bodyPr/>
        <a:lstStyle/>
        <a:p>
          <a:endParaRPr lang="et-EE"/>
        </a:p>
      </dgm:t>
    </dgm:pt>
  </dgm:ptLst>
  <dgm:cxnLst>
    <dgm:cxn modelId="{E982F471-BF00-4BD4-B318-86702D694AE8}" srcId="{127F1F52-4ACA-42E8-869F-BA74D18BA5FF}" destId="{00B1C6AB-07F4-472A-8FB0-AB885B2D0FFC}" srcOrd="0" destOrd="0" parTransId="{4EEB36C0-F69A-4516-992F-8B346AA43B81}" sibTransId="{7B48E219-9D81-4EF1-ADAF-F6FDD836DF67}"/>
    <dgm:cxn modelId="{5D2F19B4-B01B-4B2B-B26B-9390ECC055B0}" type="presOf" srcId="{F5A9BD00-A6F0-4A87-880C-CF90612A689A}" destId="{1F1641DC-EA17-4FE0-909A-5EB7559C2993}" srcOrd="0" destOrd="0" presId="urn:microsoft.com/office/officeart/2005/8/layout/radial6"/>
    <dgm:cxn modelId="{E9B403D3-58FD-47C4-B8E7-65F20335A1C4}" type="presOf" srcId="{0259E808-E2F9-4375-B881-93092E554406}" destId="{36E3A31D-D489-416E-82CB-0B612887735D}" srcOrd="0" destOrd="0" presId="urn:microsoft.com/office/officeart/2005/8/layout/radial6"/>
    <dgm:cxn modelId="{BED70CDB-53ED-482A-AB9B-DB6B05F0A397}" srcId="{00B1C6AB-07F4-472A-8FB0-AB885B2D0FFC}" destId="{B24D198A-0BE5-4791-A87A-EEA02728103A}" srcOrd="2" destOrd="0" parTransId="{A8F53528-EE9A-436F-BD56-587BCB516E91}" sibTransId="{784DFE42-279F-4271-9AF9-11F018B5E605}"/>
    <dgm:cxn modelId="{8BC1F59E-D0C2-40DB-A9A9-FA13330332AC}" type="presOf" srcId="{127F1F52-4ACA-42E8-869F-BA74D18BA5FF}" destId="{5033D9F9-337A-4CA4-BE2F-E74D14E4D776}" srcOrd="0" destOrd="0" presId="urn:microsoft.com/office/officeart/2005/8/layout/radial6"/>
    <dgm:cxn modelId="{2E9F89C3-F6C7-460C-BE31-F2F94464B45B}" type="presOf" srcId="{784DFE42-279F-4271-9AF9-11F018B5E605}" destId="{CFA4745D-3094-4071-9F65-4F6BD68AC7A5}" srcOrd="0" destOrd="0" presId="urn:microsoft.com/office/officeart/2005/8/layout/radial6"/>
    <dgm:cxn modelId="{858B374F-4314-4FCE-A0CE-2E56C4151D7A}" type="presOf" srcId="{D82B5C69-C9DF-48C8-9FA9-650609AB814B}" destId="{C2A063A8-D186-441D-B578-8573FFDD66AF}" srcOrd="0" destOrd="0" presId="urn:microsoft.com/office/officeart/2005/8/layout/radial6"/>
    <dgm:cxn modelId="{0F3C72B0-FB96-4D29-AFCC-613527C70953}" type="presOf" srcId="{D0EE4B77-E86C-4574-813B-13B744CCAF3F}" destId="{11BA85FC-39D0-405D-AE89-8FA3E786EAFB}" srcOrd="0" destOrd="0" presId="urn:microsoft.com/office/officeart/2005/8/layout/radial6"/>
    <dgm:cxn modelId="{493825FB-F016-48F4-BF79-655105294991}" srcId="{00B1C6AB-07F4-472A-8FB0-AB885B2D0FFC}" destId="{D0EE4B77-E86C-4574-813B-13B744CCAF3F}" srcOrd="1" destOrd="0" parTransId="{CDF0475E-B324-4CE3-B6E0-534CCB256899}" sibTransId="{F5A9BD00-A6F0-4A87-880C-CF90612A689A}"/>
    <dgm:cxn modelId="{F5D764DA-BF45-407F-8DAF-88B1E61E4943}" srcId="{00B1C6AB-07F4-472A-8FB0-AB885B2D0FFC}" destId="{0259E808-E2F9-4375-B881-93092E554406}" srcOrd="0" destOrd="0" parTransId="{3E98212F-C276-4E79-8499-A2C2AC4AEB25}" sibTransId="{D82B5C69-C9DF-48C8-9FA9-650609AB814B}"/>
    <dgm:cxn modelId="{E5162256-081C-4B7A-96A2-0F4CA334B426}" type="presOf" srcId="{00B1C6AB-07F4-472A-8FB0-AB885B2D0FFC}" destId="{E2C8FC1B-D8D6-4C6F-8087-54258CF3A5ED}" srcOrd="0" destOrd="0" presId="urn:microsoft.com/office/officeart/2005/8/layout/radial6"/>
    <dgm:cxn modelId="{DA55039E-220A-4F09-BF48-15605DBBFBC3}" type="presOf" srcId="{B24D198A-0BE5-4791-A87A-EEA02728103A}" destId="{CFD90D4A-38C5-4F73-AD52-13146314FEC3}" srcOrd="0" destOrd="0" presId="urn:microsoft.com/office/officeart/2005/8/layout/radial6"/>
    <dgm:cxn modelId="{D86B8475-4DD4-4CEF-A7D9-F499A9D5ACF7}" type="presParOf" srcId="{5033D9F9-337A-4CA4-BE2F-E74D14E4D776}" destId="{E2C8FC1B-D8D6-4C6F-8087-54258CF3A5ED}" srcOrd="0" destOrd="0" presId="urn:microsoft.com/office/officeart/2005/8/layout/radial6"/>
    <dgm:cxn modelId="{1F3C77B8-AC14-4665-AD89-C59B620078FB}" type="presParOf" srcId="{5033D9F9-337A-4CA4-BE2F-E74D14E4D776}" destId="{36E3A31D-D489-416E-82CB-0B612887735D}" srcOrd="1" destOrd="0" presId="urn:microsoft.com/office/officeart/2005/8/layout/radial6"/>
    <dgm:cxn modelId="{15FA0010-1DB6-4DEF-9BD1-38166CEEB7C5}" type="presParOf" srcId="{5033D9F9-337A-4CA4-BE2F-E74D14E4D776}" destId="{9D174BF1-CDAA-4F34-AC74-33EBBC0EC580}" srcOrd="2" destOrd="0" presId="urn:microsoft.com/office/officeart/2005/8/layout/radial6"/>
    <dgm:cxn modelId="{CD92868D-4225-439C-920A-8567D68ED5BD}" type="presParOf" srcId="{5033D9F9-337A-4CA4-BE2F-E74D14E4D776}" destId="{C2A063A8-D186-441D-B578-8573FFDD66AF}" srcOrd="3" destOrd="0" presId="urn:microsoft.com/office/officeart/2005/8/layout/radial6"/>
    <dgm:cxn modelId="{23A51293-9892-40D5-8748-8BCC3230BE3C}" type="presParOf" srcId="{5033D9F9-337A-4CA4-BE2F-E74D14E4D776}" destId="{11BA85FC-39D0-405D-AE89-8FA3E786EAFB}" srcOrd="4" destOrd="0" presId="urn:microsoft.com/office/officeart/2005/8/layout/radial6"/>
    <dgm:cxn modelId="{E69A94DF-E0D1-47CD-9F16-C31AB592D867}" type="presParOf" srcId="{5033D9F9-337A-4CA4-BE2F-E74D14E4D776}" destId="{46F41E6B-C5E5-47C7-8D2A-D9C5A9F3F25F}" srcOrd="5" destOrd="0" presId="urn:microsoft.com/office/officeart/2005/8/layout/radial6"/>
    <dgm:cxn modelId="{425A8B69-59AC-4A46-8F46-64CD9EEF842D}" type="presParOf" srcId="{5033D9F9-337A-4CA4-BE2F-E74D14E4D776}" destId="{1F1641DC-EA17-4FE0-909A-5EB7559C2993}" srcOrd="6" destOrd="0" presId="urn:microsoft.com/office/officeart/2005/8/layout/radial6"/>
    <dgm:cxn modelId="{C9C94F64-FF3D-4556-A1FE-9FF06A811D90}" type="presParOf" srcId="{5033D9F9-337A-4CA4-BE2F-E74D14E4D776}" destId="{CFD90D4A-38C5-4F73-AD52-13146314FEC3}" srcOrd="7" destOrd="0" presId="urn:microsoft.com/office/officeart/2005/8/layout/radial6"/>
    <dgm:cxn modelId="{0BBCBA83-7B20-43DD-AEE5-A862E610DB32}" type="presParOf" srcId="{5033D9F9-337A-4CA4-BE2F-E74D14E4D776}" destId="{AE8FCAF5-F6E3-4E99-B3B3-0AC31AB73D9A}" srcOrd="8" destOrd="0" presId="urn:microsoft.com/office/officeart/2005/8/layout/radial6"/>
    <dgm:cxn modelId="{64DFEDA7-EB1C-4601-83CE-A0168A08953C}" type="presParOf" srcId="{5033D9F9-337A-4CA4-BE2F-E74D14E4D776}" destId="{CFA4745D-3094-4071-9F65-4F6BD68AC7A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4745D-3094-4071-9F65-4F6BD68AC7A5}">
      <dsp:nvSpPr>
        <dsp:cNvPr id="0" name=""/>
        <dsp:cNvSpPr/>
      </dsp:nvSpPr>
      <dsp:spPr>
        <a:xfrm>
          <a:off x="2259620" y="632865"/>
          <a:ext cx="3656857" cy="3656857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1641DC-EA17-4FE0-909A-5EB7559C2993}">
      <dsp:nvSpPr>
        <dsp:cNvPr id="0" name=""/>
        <dsp:cNvSpPr/>
      </dsp:nvSpPr>
      <dsp:spPr>
        <a:xfrm>
          <a:off x="2259620" y="632865"/>
          <a:ext cx="3656857" cy="3656857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A063A8-D186-441D-B578-8573FFDD66AF}">
      <dsp:nvSpPr>
        <dsp:cNvPr id="0" name=""/>
        <dsp:cNvSpPr/>
      </dsp:nvSpPr>
      <dsp:spPr>
        <a:xfrm>
          <a:off x="2220236" y="606755"/>
          <a:ext cx="3656857" cy="3656857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C8FC1B-D8D6-4C6F-8087-54258CF3A5ED}">
      <dsp:nvSpPr>
        <dsp:cNvPr id="0" name=""/>
        <dsp:cNvSpPr/>
      </dsp:nvSpPr>
      <dsp:spPr>
        <a:xfrm>
          <a:off x="3203563" y="1576808"/>
          <a:ext cx="1768971" cy="1768971"/>
        </a:xfrm>
        <a:prstGeom prst="ellipse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 dirty="0" smtClean="0"/>
            <a:t>Varustus-kindlus</a:t>
          </a:r>
          <a:endParaRPr lang="et-EE" sz="2400" kern="1200" dirty="0"/>
        </a:p>
      </dsp:txBody>
      <dsp:txXfrm>
        <a:off x="3462623" y="1835868"/>
        <a:ext cx="1250851" cy="1250851"/>
      </dsp:txXfrm>
    </dsp:sp>
    <dsp:sp modelId="{36E3A31D-D489-416E-82CB-0B612887735D}">
      <dsp:nvSpPr>
        <dsp:cNvPr id="0" name=""/>
        <dsp:cNvSpPr/>
      </dsp:nvSpPr>
      <dsp:spPr>
        <a:xfrm>
          <a:off x="3295963" y="-82841"/>
          <a:ext cx="1584172" cy="15162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Piisav elektrivõrk</a:t>
          </a:r>
          <a:endParaRPr lang="et-EE" sz="1600" kern="1200" dirty="0"/>
        </a:p>
      </dsp:txBody>
      <dsp:txXfrm>
        <a:off x="3527960" y="139210"/>
        <a:ext cx="1120178" cy="1072157"/>
      </dsp:txXfrm>
    </dsp:sp>
    <dsp:sp modelId="{11BA85FC-39D0-405D-AE89-8FA3E786EAFB}">
      <dsp:nvSpPr>
        <dsp:cNvPr id="0" name=""/>
        <dsp:cNvSpPr/>
      </dsp:nvSpPr>
      <dsp:spPr>
        <a:xfrm>
          <a:off x="4843832" y="2596167"/>
          <a:ext cx="1581886" cy="15162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Toimiv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regionaalne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elektriturg</a:t>
          </a:r>
          <a:endParaRPr lang="et-EE" sz="1600" kern="1200" dirty="0"/>
        </a:p>
      </dsp:txBody>
      <dsp:txXfrm>
        <a:off x="5075494" y="2818218"/>
        <a:ext cx="1118562" cy="1072157"/>
      </dsp:txXfrm>
    </dsp:sp>
    <dsp:sp modelId="{CFD90D4A-38C5-4F73-AD52-13146314FEC3}">
      <dsp:nvSpPr>
        <dsp:cNvPr id="0" name=""/>
        <dsp:cNvSpPr/>
      </dsp:nvSpPr>
      <dsp:spPr>
        <a:xfrm>
          <a:off x="1783193" y="2596167"/>
          <a:ext cx="1516259" cy="15162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Tootmise ja tarbimise juhtimise  võimekus</a:t>
          </a:r>
          <a:endParaRPr lang="et-EE" sz="1800" kern="1200" dirty="0"/>
        </a:p>
      </dsp:txBody>
      <dsp:txXfrm>
        <a:off x="2005244" y="2818218"/>
        <a:ext cx="1072157" cy="107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noProof="0" smtClean="0"/>
              <a:t>Click to edit Master text styles</a:t>
            </a:r>
          </a:p>
          <a:p>
            <a:pPr lvl="1"/>
            <a:r>
              <a:rPr lang="et-EE" noProof="0" smtClean="0"/>
              <a:t>Second level</a:t>
            </a:r>
          </a:p>
          <a:p>
            <a:pPr lvl="2"/>
            <a:r>
              <a:rPr lang="et-EE" noProof="0" smtClean="0"/>
              <a:t>Third level</a:t>
            </a:r>
          </a:p>
          <a:p>
            <a:pPr lvl="3"/>
            <a:r>
              <a:rPr lang="et-EE" noProof="0" smtClean="0"/>
              <a:t>Fourth level</a:t>
            </a:r>
          </a:p>
          <a:p>
            <a:pPr lvl="4"/>
            <a:r>
              <a:rPr lang="et-EE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A3C053-1BBD-4652-BBE8-4F6DC253011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0425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3C053-1BBD-4652-BBE8-4F6DC253011E}" type="slidenum">
              <a:rPr lang="et-EE" smtClean="0"/>
              <a:pPr>
                <a:defRPr/>
              </a:pPr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97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3C053-1BBD-4652-BBE8-4F6DC253011E}" type="slidenum">
              <a:rPr lang="et-EE" smtClean="0"/>
              <a:pPr>
                <a:defRPr/>
              </a:pPr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400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3C053-1BBD-4652-BBE8-4F6DC253011E}" type="slidenum">
              <a:rPr lang="et-EE" smtClean="0"/>
              <a:pPr>
                <a:defRPr/>
              </a:pPr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5274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3C053-1BBD-4652-BBE8-4F6DC253011E}" type="slidenum">
              <a:rPr lang="et-EE" smtClean="0"/>
              <a:pPr>
                <a:defRPr/>
              </a:pPr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619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3C053-1BBD-4652-BBE8-4F6DC253011E}" type="slidenum">
              <a:rPr lang="et-EE" smtClean="0"/>
              <a:pPr>
                <a:defRPr/>
              </a:pPr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665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l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189586" y="1268760"/>
            <a:ext cx="7812831" cy="3374834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pilt</a:t>
            </a:r>
            <a:endParaRPr lang="et-E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62475" y="5661249"/>
            <a:ext cx="3067051" cy="36023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fld id="{C8BA791C-827B-4E94-9097-B5036B9138B3}" type="datetime1">
              <a:rPr lang="et-EE" smtClean="0"/>
              <a:t>26.04.2016</a:t>
            </a:fld>
            <a:endParaRPr lang="et-EE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021" y="-387350"/>
            <a:ext cx="3591673" cy="64103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2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A92F-9593-4D96-A261-16A62399BCE5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5DD6-32AB-43A3-B4AB-359034484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66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4418" y="548680"/>
            <a:ext cx="10943167" cy="3167062"/>
          </a:xfrm>
        </p:spPr>
        <p:txBody>
          <a:bodyPr/>
          <a:lstStyle>
            <a:lvl1pPr>
              <a:lnSpc>
                <a:spcPts val="5500"/>
              </a:lnSpc>
              <a:defRPr sz="5700"/>
            </a:lvl1pPr>
          </a:lstStyle>
          <a:p>
            <a:pPr lvl="0"/>
            <a:r>
              <a:rPr lang="et-EE" noProof="0" dirty="0" smtClean="0"/>
              <a:t>Sisesta pealkiri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4418" y="3933056"/>
            <a:ext cx="10943167" cy="1368152"/>
          </a:xfrm>
        </p:spPr>
        <p:txBody>
          <a:bodyPr/>
          <a:lstStyle>
            <a:lvl1pPr marL="0" indent="0">
              <a:lnSpc>
                <a:spcPct val="85000"/>
              </a:lnSpc>
              <a:buFontTx/>
              <a:buNone/>
              <a:defRPr sz="3600"/>
            </a:lvl1pPr>
          </a:lstStyle>
          <a:p>
            <a:pPr lvl="0"/>
            <a:r>
              <a:rPr lang="et-EE" noProof="0" dirty="0" smtClean="0"/>
              <a:t>Sisesta alapealkiri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62475" y="5661050"/>
            <a:ext cx="3067051" cy="36023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fld id="{46097EA9-6830-4D62-A6B6-43F9EDCDD0E9}" type="datetime1">
              <a:rPr lang="et-EE" smtClean="0"/>
              <a:t>26.04.2016</a:t>
            </a:fld>
            <a:endParaRPr lang="et-E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6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t-EE" dirty="0" smtClean="0"/>
              <a:t>Sisesta</a:t>
            </a:r>
            <a:r>
              <a:rPr lang="et-EE" noProof="0" dirty="0" smtClean="0"/>
              <a:t> pealkiri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 hasCustomPrompt="1"/>
          </p:nvPr>
        </p:nvSpPr>
        <p:spPr>
          <a:xfrm>
            <a:off x="609600" y="2204864"/>
            <a:ext cx="10972800" cy="331236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t-EE" dirty="0" smtClean="0"/>
              <a:t>Sisesta tekst</a:t>
            </a:r>
          </a:p>
          <a:p>
            <a:pPr lvl="0"/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21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Pealkiri ja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>
          <a:xfrm>
            <a:off x="624418" y="404813"/>
            <a:ext cx="10943167" cy="1439862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3" name="Diagrammi kohatäide 2"/>
          <p:cNvSpPr>
            <a:spLocks noGrp="1"/>
          </p:cNvSpPr>
          <p:nvPr>
            <p:ph type="chart" idx="1" hasCustomPrompt="1"/>
          </p:nvPr>
        </p:nvSpPr>
        <p:spPr>
          <a:xfrm>
            <a:off x="609600" y="1989138"/>
            <a:ext cx="10972800" cy="3744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t-EE" noProof="0" dirty="0" smtClean="0"/>
              <a:t>Sisesta graafik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5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, sisu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>
          <a:xfrm>
            <a:off x="624418" y="404813"/>
            <a:ext cx="10943167" cy="1439862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 hasCustomPrompt="1"/>
          </p:nvPr>
        </p:nvSpPr>
        <p:spPr>
          <a:xfrm>
            <a:off x="609600" y="2420888"/>
            <a:ext cx="3566187" cy="3528392"/>
          </a:xfrm>
        </p:spPr>
        <p:txBody>
          <a:bodyPr/>
          <a:lstStyle>
            <a:lvl1pPr>
              <a:defRPr sz="1600" baseline="0"/>
            </a:lvl1pPr>
            <a:lvl2pPr>
              <a:defRPr sz="1600"/>
            </a:lvl2pPr>
          </a:lstStyle>
          <a:p>
            <a:pPr lvl="0"/>
            <a:r>
              <a:rPr lang="et-EE" dirty="0" smtClean="0"/>
              <a:t>Sisesta tekst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559830" y="2420888"/>
            <a:ext cx="6528725" cy="2952329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69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kolm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623392" y="2133601"/>
            <a:ext cx="4608512" cy="1799456"/>
          </a:xfrm>
        </p:spPr>
        <p:txBody>
          <a:bodyPr/>
          <a:lstStyle>
            <a:lvl1pPr>
              <a:defRPr sz="1600"/>
            </a:lvl1pPr>
          </a:lstStyle>
          <a:p>
            <a:r>
              <a:rPr lang="et-EE" dirty="0" smtClean="0"/>
              <a:t>Sisesta graafik</a:t>
            </a:r>
            <a:endParaRPr lang="et-EE" dirty="0"/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 hasCustomPrompt="1"/>
          </p:nvPr>
        </p:nvSpPr>
        <p:spPr>
          <a:xfrm>
            <a:off x="5807968" y="2133601"/>
            <a:ext cx="4608512" cy="1799456"/>
          </a:xfrm>
        </p:spPr>
        <p:txBody>
          <a:bodyPr/>
          <a:lstStyle>
            <a:lvl1pPr>
              <a:defRPr sz="1600"/>
            </a:lvl1pPr>
          </a:lstStyle>
          <a:p>
            <a:r>
              <a:rPr lang="et-EE" dirty="0" smtClean="0"/>
              <a:t>Sisesta graafik</a:t>
            </a:r>
            <a:endParaRPr lang="et-EE" dirty="0"/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2" hasCustomPrompt="1"/>
          </p:nvPr>
        </p:nvSpPr>
        <p:spPr>
          <a:xfrm>
            <a:off x="623392" y="4293096"/>
            <a:ext cx="8064896" cy="1799456"/>
          </a:xfrm>
        </p:spPr>
        <p:txBody>
          <a:bodyPr/>
          <a:lstStyle>
            <a:lvl1pPr>
              <a:defRPr sz="1600"/>
            </a:lvl1pPr>
          </a:lstStyle>
          <a:p>
            <a:r>
              <a:rPr lang="et-EE" dirty="0" smtClean="0"/>
              <a:t>Sisesta graafik</a:t>
            </a:r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Pealkiri ja ske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>
          <a:xfrm>
            <a:off x="624418" y="404813"/>
            <a:ext cx="10943167" cy="1439862"/>
          </a:xfrm>
        </p:spPr>
        <p:txBody>
          <a:bodyPr/>
          <a:lstStyle/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3" name="SmartArt-objekti kohatäide 2"/>
          <p:cNvSpPr>
            <a:spLocks noGrp="1"/>
          </p:cNvSpPr>
          <p:nvPr>
            <p:ph type="dgm" idx="1" hasCustomPrompt="1"/>
          </p:nvPr>
        </p:nvSpPr>
        <p:spPr>
          <a:xfrm>
            <a:off x="609600" y="1989138"/>
            <a:ext cx="9422837" cy="331207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t-EE" noProof="0" dirty="0" smtClean="0"/>
              <a:t>Sisesta SmartArt graafik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õpusl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6"/>
            <a:ext cx="11053284" cy="547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844824"/>
            <a:ext cx="6912767" cy="2952328"/>
          </a:xfrm>
        </p:spPr>
        <p:txBody>
          <a:bodyPr anchor="t"/>
          <a:lstStyle>
            <a:lvl1pPr algn="l">
              <a:defRPr sz="8000" b="0"/>
            </a:lvl1pPr>
          </a:lstStyle>
          <a:p>
            <a:r>
              <a:rPr lang="et-EE" dirty="0" smtClean="0"/>
              <a:t>Sisesta tekst</a:t>
            </a:r>
            <a:endParaRPr lang="et-E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992216"/>
            <a:ext cx="1933575" cy="60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7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-387424"/>
            <a:ext cx="3590768" cy="6408712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9138"/>
            <a:ext cx="1097280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992216"/>
            <a:ext cx="1933575" cy="60513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404813"/>
            <a:ext cx="1007956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t-E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849078" y="6113776"/>
            <a:ext cx="4938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2" r:id="rId2"/>
    <p:sldLayoutId id="2147483693" r:id="rId3"/>
    <p:sldLayoutId id="2147483697" r:id="rId4"/>
    <p:sldLayoutId id="2147483703" r:id="rId5"/>
    <p:sldLayoutId id="2147483704" r:id="rId6"/>
    <p:sldLayoutId id="2147483706" r:id="rId7"/>
    <p:sldLayoutId id="2147483705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2pPr>
      <a:lvl3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3pPr>
      <a:lvl4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4pPr>
      <a:lvl5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9pPr>
    </p:titleStyle>
    <p:bodyStyle>
      <a:lvl1pPr marL="444500" indent="-4445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Font typeface="Trebuchet MS" pitchFamily="34" charset="0"/>
        <a:buChar char="•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447675" algn="l" rtl="0" eaLnBrk="1" fontAlgn="base" hangingPunct="1">
        <a:spcBef>
          <a:spcPct val="0"/>
        </a:spcBef>
        <a:spcAft>
          <a:spcPct val="0"/>
        </a:spcAft>
        <a:buClr>
          <a:srgbClr val="F7931E"/>
        </a:buClr>
        <a:buSzPct val="70000"/>
        <a:buFont typeface="Courier New" pitchFamily="49" charset="0"/>
        <a:buChar char="o"/>
        <a:tabLst/>
        <a:defRPr sz="2000">
          <a:solidFill>
            <a:schemeClr val="tx1"/>
          </a:solidFill>
          <a:latin typeface="+mn-lt"/>
        </a:defRPr>
      </a:lvl2pPr>
      <a:lvl3pPr marL="444500" indent="-355600" algn="l" rtl="0" eaLnBrk="1" fontAlgn="base" hangingPunct="1">
        <a:spcBef>
          <a:spcPct val="0"/>
        </a:spcBef>
        <a:spcAft>
          <a:spcPct val="0"/>
        </a:spcAft>
        <a:buClr>
          <a:srgbClr val="F7931E"/>
        </a:buClr>
        <a:buChar char="•"/>
        <a:tabLst>
          <a:tab pos="0" algn="l"/>
        </a:tabLst>
        <a:defRPr sz="2400">
          <a:solidFill>
            <a:schemeClr val="tx1"/>
          </a:solidFill>
          <a:latin typeface="+mn-lt"/>
        </a:defRPr>
      </a:lvl3pPr>
      <a:lvl4pPr marL="444500" indent="-355600" algn="l" rtl="0" eaLnBrk="1" fontAlgn="base" hangingPunct="1">
        <a:spcBef>
          <a:spcPct val="0"/>
        </a:spcBef>
        <a:spcAft>
          <a:spcPct val="0"/>
        </a:spcAft>
        <a:buClr>
          <a:srgbClr val="F7931E"/>
        </a:buClr>
        <a:buChar char="–"/>
        <a:tabLst>
          <a:tab pos="0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4800" dirty="0"/>
              <a:t>Varustuskindluse tagab toimiv regionaalne energiaturg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t-EE" sz="3200" dirty="0"/>
              <a:t>Taavi Veskimägi</a:t>
            </a:r>
          </a:p>
          <a:p>
            <a:pPr algn="ctr"/>
            <a:r>
              <a:rPr lang="et-EE" sz="2000" dirty="0"/>
              <a:t>Eleringi juhatuse esimees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 smtClean="0"/>
              <a:t>06.06.2017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815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4" y="404813"/>
            <a:ext cx="7559675" cy="699452"/>
          </a:xfrm>
        </p:spPr>
        <p:txBody>
          <a:bodyPr>
            <a:normAutofit/>
          </a:bodyPr>
          <a:lstStyle/>
          <a:p>
            <a:r>
              <a:rPr lang="et-EE" dirty="0" smtClean="0"/>
              <a:t>Regiooni vaade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196752"/>
            <a:ext cx="81260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8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991545" y="836712"/>
            <a:ext cx="8207375" cy="3167062"/>
          </a:xfrm>
        </p:spPr>
        <p:txBody>
          <a:bodyPr>
            <a:normAutofit/>
          </a:bodyPr>
          <a:lstStyle/>
          <a:p>
            <a:r>
              <a:rPr lang="et-EE" dirty="0" smtClean="0"/>
              <a:t>Eleringi vaade regiooni elektrituru korraldusele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3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1"/>
            <a:ext cx="7920880" cy="719931"/>
          </a:xfrm>
        </p:spPr>
        <p:txBody>
          <a:bodyPr>
            <a:normAutofit/>
          </a:bodyPr>
          <a:lstStyle/>
          <a:p>
            <a:r>
              <a:rPr lang="et-EE" dirty="0" smtClean="0"/>
              <a:t>Praeguse turudisaini probleemid</a:t>
            </a:r>
            <a:endParaRPr lang="et-E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668" y="908572"/>
            <a:ext cx="6480720" cy="5657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04212" y="1932804"/>
            <a:ext cx="2196244" cy="38164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ectangle 5"/>
          <p:cNvSpPr/>
          <p:nvPr/>
        </p:nvSpPr>
        <p:spPr>
          <a:xfrm>
            <a:off x="8000398" y="2204865"/>
            <a:ext cx="21280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t-EE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Madalad elektrihinnad</a:t>
            </a:r>
          </a:p>
          <a:p>
            <a:pPr lvl="0"/>
            <a:endParaRPr lang="et-EE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Tarbimine ei osale turul</a:t>
            </a:r>
          </a:p>
          <a:p>
            <a:endParaRPr lang="et-EE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t-EE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Turu vähene efektiivsus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t-EE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Võimalik planeeritava tootmise puudumine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2"/>
            <a:ext cx="7920880" cy="864095"/>
          </a:xfrm>
        </p:spPr>
        <p:txBody>
          <a:bodyPr>
            <a:noAutofit/>
          </a:bodyPr>
          <a:lstStyle/>
          <a:p>
            <a:r>
              <a:rPr lang="et-EE" sz="3400" dirty="0"/>
              <a:t>1. MADALAD TURUHINNAD / ÕIGLANE KONKURENTS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797879" y="1495015"/>
            <a:ext cx="2196244" cy="43930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196752"/>
            <a:ext cx="5638978" cy="5487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95299" y="2405759"/>
            <a:ext cx="1894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t-EE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PROBLEEM: elektrituru hinnad &lt; tootmise kogukulud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389" y="4184222"/>
            <a:ext cx="657225" cy="647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77757" y="4911515"/>
            <a:ext cx="2116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t-EE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LAHENDUS: subsiidiumite ja võrdne konkurents 3. riikide tootmisega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389" y="1694935"/>
            <a:ext cx="657225" cy="6477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8753934" y="3547074"/>
            <a:ext cx="284131" cy="51872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85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88641"/>
            <a:ext cx="8424936" cy="719931"/>
          </a:xfrm>
        </p:spPr>
        <p:txBody>
          <a:bodyPr>
            <a:noAutofit/>
          </a:bodyPr>
          <a:lstStyle/>
          <a:p>
            <a:r>
              <a:rPr lang="et-EE" sz="2800" dirty="0"/>
              <a:t>2. MADAL TARBIMISE HINNATUNDLIKKUS / TARBIJAFOOKUS</a:t>
            </a:r>
          </a:p>
        </p:txBody>
      </p:sp>
      <p:sp>
        <p:nvSpPr>
          <p:cNvPr id="4" name="Rectangle 3"/>
          <p:cNvSpPr/>
          <p:nvPr/>
        </p:nvSpPr>
        <p:spPr>
          <a:xfrm>
            <a:off x="7797875" y="1529546"/>
            <a:ext cx="2196244" cy="43930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ectangle 8"/>
          <p:cNvSpPr/>
          <p:nvPr/>
        </p:nvSpPr>
        <p:spPr>
          <a:xfrm>
            <a:off x="7995295" y="2354140"/>
            <a:ext cx="1894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t-EE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PROBLEEM: madal tarbimise hinnatundlikkus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388" y="4263270"/>
            <a:ext cx="657225" cy="647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84356" y="4971744"/>
            <a:ext cx="21163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t-EE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LAHENDUS: tarbimise osalemine elektriturul tõstab turu efektiivsust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388" y="1645666"/>
            <a:ext cx="657225" cy="6477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8753932" y="3467877"/>
            <a:ext cx="284131" cy="51872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563" y="1168406"/>
            <a:ext cx="5667766" cy="55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Tänapäeva tehnoloogiaga relvastatud tarbija on valmis elektriturul osalema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404" y="2060848"/>
            <a:ext cx="5327565" cy="3312368"/>
          </a:xfrm>
        </p:spPr>
        <p:txBody>
          <a:bodyPr>
            <a:normAutofit fontScale="92500" lnSpcReduction="20000"/>
          </a:bodyPr>
          <a:lstStyle/>
          <a:p>
            <a:r>
              <a:rPr lang="et-EE" dirty="0" err="1" smtClean="0"/>
              <a:t>Hulgiturgude</a:t>
            </a:r>
            <a:r>
              <a:rPr lang="et-EE" dirty="0" smtClean="0"/>
              <a:t> liberaliseerimise mõju </a:t>
            </a:r>
            <a:r>
              <a:rPr lang="et-EE" dirty="0" err="1" smtClean="0"/>
              <a:t>jaeturule</a:t>
            </a:r>
            <a:r>
              <a:rPr lang="et-EE" dirty="0" smtClean="0"/>
              <a:t>. Regionaalne </a:t>
            </a:r>
            <a:r>
              <a:rPr lang="et-EE" dirty="0" err="1" smtClean="0"/>
              <a:t>jaeturg</a:t>
            </a:r>
            <a:r>
              <a:rPr lang="et-EE" dirty="0" smtClean="0"/>
              <a:t>.</a:t>
            </a:r>
          </a:p>
          <a:p>
            <a:r>
              <a:rPr lang="et-EE" dirty="0" smtClean="0"/>
              <a:t>Tarbimise juhtimine</a:t>
            </a:r>
          </a:p>
          <a:p>
            <a:r>
              <a:rPr lang="et-EE" dirty="0" smtClean="0"/>
              <a:t>Selleks vajalik energiasüsteemide digitaliseerimine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969" y="1844675"/>
            <a:ext cx="3319793" cy="40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5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1"/>
            <a:ext cx="7920880" cy="719931"/>
          </a:xfrm>
        </p:spPr>
        <p:txBody>
          <a:bodyPr>
            <a:noAutofit/>
          </a:bodyPr>
          <a:lstStyle/>
          <a:p>
            <a:r>
              <a:rPr lang="et-EE" sz="2800" dirty="0"/>
              <a:t>3. EFEKTIIVNE ELEKTRITURG</a:t>
            </a:r>
          </a:p>
        </p:txBody>
      </p:sp>
      <p:sp>
        <p:nvSpPr>
          <p:cNvPr id="4" name="Rectangle 3"/>
          <p:cNvSpPr/>
          <p:nvPr/>
        </p:nvSpPr>
        <p:spPr>
          <a:xfrm>
            <a:off x="7797875" y="1529546"/>
            <a:ext cx="2196244" cy="43930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ectangle 8"/>
          <p:cNvSpPr/>
          <p:nvPr/>
        </p:nvSpPr>
        <p:spPr>
          <a:xfrm>
            <a:off x="7995295" y="2354140"/>
            <a:ext cx="1894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t-EE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PROBLEEM: efektiivse turuhinna leidmine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388" y="4263270"/>
            <a:ext cx="657225" cy="647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84356" y="4971745"/>
            <a:ext cx="2116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t-EE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LAHENDUS: hinnapiirangute eemaldamine ja reaalaja turgude arendamine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388" y="1645666"/>
            <a:ext cx="657225" cy="6477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8753932" y="3467877"/>
            <a:ext cx="284131" cy="51872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135" y="1182365"/>
            <a:ext cx="4879102" cy="56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1"/>
            <a:ext cx="7920880" cy="719931"/>
          </a:xfrm>
        </p:spPr>
        <p:txBody>
          <a:bodyPr>
            <a:noAutofit/>
          </a:bodyPr>
          <a:lstStyle/>
          <a:p>
            <a:r>
              <a:rPr lang="et-EE" sz="2800" dirty="0"/>
              <a:t>4. </a:t>
            </a:r>
            <a:r>
              <a:rPr lang="et-EE" sz="2800" dirty="0" smtClean="0"/>
              <a:t>VÕIMALIK </a:t>
            </a:r>
            <a:r>
              <a:rPr lang="et-EE" sz="2800" dirty="0"/>
              <a:t>PLANEERITAVA TOOTMISE PUUDUMINE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797875" y="1529546"/>
            <a:ext cx="2196244" cy="43930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ectangle 8"/>
          <p:cNvSpPr/>
          <p:nvPr/>
        </p:nvSpPr>
        <p:spPr>
          <a:xfrm>
            <a:off x="7995295" y="2354141"/>
            <a:ext cx="1894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t-EE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PROBLEEM: võimalik planeeritava töötsükliga tootmisvõimsuste puudumine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388" y="4263270"/>
            <a:ext cx="657225" cy="647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24193" y="4971744"/>
            <a:ext cx="21765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t-EE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LAHENDUS: Viimase abinõuna võimsusmehhanismid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388" y="1645666"/>
            <a:ext cx="657225" cy="6477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8753932" y="3467877"/>
            <a:ext cx="284131" cy="51872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166" y="1085509"/>
            <a:ext cx="4985794" cy="52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91545" y="1340768"/>
            <a:ext cx="8207375" cy="3167062"/>
          </a:xfrm>
        </p:spPr>
        <p:txBody>
          <a:bodyPr/>
          <a:lstStyle/>
          <a:p>
            <a:r>
              <a:rPr lang="et-EE" dirty="0" smtClean="0"/>
              <a:t>Elektrijaamade võrguga liitmine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ering.ee/public/Elektrisusteem/.thumbnails/elektrisysteem_520x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648157"/>
            <a:ext cx="8599498" cy="28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332657"/>
            <a:ext cx="6840760" cy="863947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Elektritootmise võrguga liitmine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4633802"/>
            <a:ext cx="8363272" cy="1171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2400" dirty="0"/>
              <a:t>Elektrit toodavad elektrijaamad. Varustuskindluse jaoks on vaja elektrijaamu, mis toodavad kvaliteetset elektrit ja talitlevad etteennustatavalt. </a:t>
            </a:r>
            <a:endParaRPr lang="et-EE" sz="900" dirty="0"/>
          </a:p>
        </p:txBody>
      </p:sp>
    </p:spTree>
    <p:extLst>
      <p:ext uri="{BB962C8B-B14F-4D97-AF65-F5344CB8AC3E}">
        <p14:creationId xmlns:p14="http://schemas.microsoft.com/office/powerpoint/2010/main" val="11032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Teemad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628800"/>
            <a:ext cx="9720054" cy="3960440"/>
          </a:xfrm>
        </p:spPr>
        <p:txBody>
          <a:bodyPr>
            <a:normAutofit/>
          </a:bodyPr>
          <a:lstStyle/>
          <a:p>
            <a:r>
              <a:rPr lang="et-EE" dirty="0" smtClean="0"/>
              <a:t>Vaade elektri tootmisele, tarbimise juhtimisele ja ülekandevõimekusele </a:t>
            </a:r>
          </a:p>
          <a:p>
            <a:r>
              <a:rPr lang="et-EE" dirty="0" smtClean="0"/>
              <a:t>Eleringi vaade elektrituru korraldusele</a:t>
            </a:r>
          </a:p>
          <a:p>
            <a:r>
              <a:rPr lang="et-EE" dirty="0"/>
              <a:t>Elektrijaamade võrguga liitmine</a:t>
            </a:r>
            <a:endParaRPr lang="et-EE" dirty="0" smtClean="0"/>
          </a:p>
          <a:p>
            <a:r>
              <a:rPr lang="et-EE" dirty="0" err="1" smtClean="0"/>
              <a:t>Desünkroniseerimisest</a:t>
            </a:r>
            <a:r>
              <a:rPr lang="et-EE" dirty="0" smtClean="0"/>
              <a:t> sünkroniseerimiseni 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1259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91545" y="1340768"/>
            <a:ext cx="8207375" cy="3167062"/>
          </a:xfrm>
        </p:spPr>
        <p:txBody>
          <a:bodyPr/>
          <a:lstStyle/>
          <a:p>
            <a:r>
              <a:rPr lang="et-EE" dirty="0" err="1" smtClean="0"/>
              <a:t>Desünkroniseerimisest</a:t>
            </a:r>
            <a:r>
              <a:rPr lang="et-EE" dirty="0" smtClean="0"/>
              <a:t> sünkroniseerimiseni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332656"/>
            <a:ext cx="8325637" cy="1079971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Balti riikide sünkroniseerimise teekaart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844824"/>
            <a:ext cx="9649072" cy="4104456"/>
          </a:xfrm>
        </p:spPr>
        <p:txBody>
          <a:bodyPr>
            <a:normAutofit fontScale="77500" lnSpcReduction="20000"/>
          </a:bodyPr>
          <a:lstStyle/>
          <a:p>
            <a:r>
              <a:rPr lang="et-EE" b="1" dirty="0" smtClean="0"/>
              <a:t>Esiteks, </a:t>
            </a:r>
            <a:r>
              <a:rPr lang="en-US" b="1" dirty="0" smtClean="0"/>
              <a:t>2019 </a:t>
            </a:r>
            <a:r>
              <a:rPr lang="et-EE" b="1" dirty="0" smtClean="0"/>
              <a:t>Balti elektrisüsteemi võimekus töötada eraldi sünkroonalana kriisiolukorras</a:t>
            </a:r>
            <a:endParaRPr lang="en-US" b="1" dirty="0" smtClean="0"/>
          </a:p>
          <a:p>
            <a:pPr marL="447675" lvl="1" indent="0">
              <a:buNone/>
            </a:pPr>
            <a:endParaRPr lang="en-US" dirty="0" smtClean="0"/>
          </a:p>
          <a:p>
            <a:pPr marL="447675" lvl="1" indent="0">
              <a:buNone/>
            </a:pPr>
            <a:r>
              <a:rPr lang="et-EE" dirty="0" smtClean="0"/>
              <a:t>Eesmärk</a:t>
            </a:r>
            <a:r>
              <a:rPr lang="en-US" dirty="0" smtClean="0"/>
              <a:t>:</a:t>
            </a:r>
            <a:r>
              <a:rPr lang="et-EE" dirty="0" smtClean="0"/>
              <a:t> tagada elektrisüsteemi </a:t>
            </a:r>
            <a:r>
              <a:rPr lang="et-EE" dirty="0" smtClean="0"/>
              <a:t>talitlus, </a:t>
            </a:r>
            <a:r>
              <a:rPr lang="et-EE" dirty="0" smtClean="0"/>
              <a:t>kui ootamatult tuleb kriisi olukorras Venemaa elektrisüsteemist eralduda. Suuresti olemas, 2019 eralduskatsega testime. </a:t>
            </a:r>
            <a:endParaRPr lang="en-US" dirty="0"/>
          </a:p>
          <a:p>
            <a:endParaRPr lang="en-US" dirty="0" smtClean="0"/>
          </a:p>
          <a:p>
            <a:r>
              <a:rPr lang="et-EE" b="1" dirty="0" smtClean="0"/>
              <a:t>Teiseks, </a:t>
            </a:r>
            <a:r>
              <a:rPr lang="en-US" b="1" dirty="0" smtClean="0"/>
              <a:t>2025 Balti</a:t>
            </a:r>
            <a:r>
              <a:rPr lang="et-EE" b="1" dirty="0" smtClean="0"/>
              <a:t> sünkroonala</a:t>
            </a:r>
            <a:endParaRPr lang="en-US" b="1" dirty="0" smtClean="0"/>
          </a:p>
          <a:p>
            <a:pPr marL="447675" lvl="1" indent="0">
              <a:buNone/>
            </a:pPr>
            <a:endParaRPr lang="en-US" dirty="0" smtClean="0"/>
          </a:p>
          <a:p>
            <a:pPr marL="447675" lvl="1" indent="0">
              <a:buNone/>
            </a:pPr>
            <a:r>
              <a:rPr lang="et-EE" dirty="0" smtClean="0"/>
              <a:t>Eesmärk</a:t>
            </a:r>
            <a:r>
              <a:rPr lang="en-US" dirty="0" smtClean="0"/>
              <a:t>: </a:t>
            </a:r>
            <a:r>
              <a:rPr lang="et-EE" dirty="0" smtClean="0"/>
              <a:t>loome võimekuse vajadusel alaliselt talitleda iseseisva Balti sünkroonalana.</a:t>
            </a:r>
            <a:endParaRPr lang="en-US" dirty="0" smtClean="0"/>
          </a:p>
          <a:p>
            <a:endParaRPr lang="en-US" dirty="0" smtClean="0"/>
          </a:p>
          <a:p>
            <a:r>
              <a:rPr lang="et-EE" b="1" dirty="0" smtClean="0"/>
              <a:t>Kolmandaks, </a:t>
            </a:r>
            <a:r>
              <a:rPr lang="en-US" b="1" dirty="0" smtClean="0"/>
              <a:t>2030 </a:t>
            </a:r>
            <a:r>
              <a:rPr lang="et-EE" b="1" dirty="0" smtClean="0"/>
              <a:t>sünkroniseerimine Põhjamaade või </a:t>
            </a:r>
            <a:r>
              <a:rPr lang="et-EE" b="1" dirty="0" smtClean="0"/>
              <a:t>Kesk-Euroopaga</a:t>
            </a:r>
            <a:r>
              <a:rPr lang="en-US" b="1" dirty="0" smtClean="0"/>
              <a:t> </a:t>
            </a:r>
            <a:endParaRPr lang="en-US" b="1" dirty="0" smtClean="0"/>
          </a:p>
          <a:p>
            <a:pPr marL="447675" lvl="1" indent="0">
              <a:buNone/>
            </a:pPr>
            <a:endParaRPr lang="en-US" dirty="0" smtClean="0"/>
          </a:p>
          <a:p>
            <a:pPr marL="447675" lvl="1" indent="0">
              <a:buNone/>
            </a:pPr>
            <a:r>
              <a:rPr lang="et-EE" dirty="0" smtClean="0"/>
              <a:t>Eesmärk</a:t>
            </a:r>
            <a:r>
              <a:rPr lang="en-US" dirty="0" smtClean="0"/>
              <a:t>: </a:t>
            </a:r>
            <a:r>
              <a:rPr lang="et-EE" dirty="0" smtClean="0"/>
              <a:t>sünkroniseerida Balti </a:t>
            </a:r>
            <a:r>
              <a:rPr lang="et-EE" dirty="0" smtClean="0"/>
              <a:t>elektrisüsteem </a:t>
            </a:r>
            <a:r>
              <a:rPr lang="et-EE" dirty="0" smtClean="0"/>
              <a:t>kas Põhjamaade või Kesk-Euroopaga.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874804" y="6112803"/>
            <a:ext cx="442392" cy="365125"/>
          </a:xfrm>
          <a:prstGeom prst="rect">
            <a:avLst/>
          </a:prstGeom>
        </p:spPr>
        <p:txBody>
          <a:bodyPr/>
          <a:lstStyle/>
          <a:p>
            <a:fld id="{408EA471-7FEA-49B6-A7A3-BDC64D8B90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9496" y="260648"/>
            <a:ext cx="7559675" cy="7946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t-EE" dirty="0" smtClean="0"/>
              <a:t>Kokkuvõtteks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1384" y="1124744"/>
            <a:ext cx="10297144" cy="4896544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defRPr/>
            </a:pPr>
            <a:endParaRPr lang="et-EE" sz="2800" dirty="0"/>
          </a:p>
          <a:p>
            <a:pPr marL="0" indent="0">
              <a:buNone/>
            </a:pPr>
            <a:r>
              <a:rPr lang="et-EE" sz="3100" b="1" dirty="0">
                <a:solidFill>
                  <a:srgbClr val="FFC000"/>
                </a:solidFill>
              </a:rPr>
              <a:t>ESITEKS, </a:t>
            </a:r>
            <a:r>
              <a:rPr lang="et-EE" sz="3100" dirty="0"/>
              <a:t>Euroopa Komisjoni Puhta energia pakett on suunatud turudisaini tõhustamisele. See on hea, aga tuleb minna </a:t>
            </a:r>
            <a:r>
              <a:rPr lang="et-EE" sz="3100" dirty="0" smtClean="0"/>
              <a:t>kaugemale, </a:t>
            </a:r>
            <a:r>
              <a:rPr lang="et-EE" sz="3100" dirty="0"/>
              <a:t>tagamaks turul igal ajahetkel tootmise-tarbimise </a:t>
            </a:r>
            <a:r>
              <a:rPr lang="et-EE" sz="3100" dirty="0" smtClean="0"/>
              <a:t>tasakaal, </a:t>
            </a:r>
            <a:r>
              <a:rPr lang="et-EE" sz="3100" dirty="0"/>
              <a:t>kõrvaldades subsiidiumid,  hinnalaed, muuta turg reaalaja põhiseks ning tuua tarbimine tootmisega võrdväärselt turule.</a:t>
            </a:r>
          </a:p>
          <a:p>
            <a:pPr marL="0" indent="0">
              <a:buNone/>
            </a:pPr>
            <a:endParaRPr lang="et-EE" sz="3100" dirty="0"/>
          </a:p>
          <a:p>
            <a:pPr marL="0" indent="0">
              <a:buNone/>
            </a:pPr>
            <a:r>
              <a:rPr lang="et-EE" sz="3100" b="1" dirty="0">
                <a:solidFill>
                  <a:srgbClr val="FFC000"/>
                </a:solidFill>
              </a:rPr>
              <a:t>TEISEKS, </a:t>
            </a:r>
            <a:r>
              <a:rPr lang="et-EE" sz="3100" dirty="0"/>
              <a:t>ükski Eesti põhine administratiivne lahendus tootmisvõimsuste suurendamiseks ei tööta </a:t>
            </a:r>
            <a:r>
              <a:rPr lang="et-EE" sz="3100" dirty="0" smtClean="0"/>
              <a:t>seni, </a:t>
            </a:r>
            <a:r>
              <a:rPr lang="et-EE" sz="3100" dirty="0"/>
              <a:t>kuni oleme vähemalt Balti riikide ühes sünkroonalas ja osa EL elektriturust.  </a:t>
            </a:r>
          </a:p>
          <a:p>
            <a:pPr marL="0" indent="0">
              <a:buNone/>
            </a:pPr>
            <a:endParaRPr lang="et-EE" sz="3100" dirty="0"/>
          </a:p>
          <a:p>
            <a:pPr marL="0" indent="0">
              <a:buNone/>
            </a:pPr>
            <a:r>
              <a:rPr lang="et-EE" sz="3100" b="1" dirty="0">
                <a:solidFill>
                  <a:srgbClr val="FFC000"/>
                </a:solidFill>
              </a:rPr>
              <a:t>KOLMANDAKS, </a:t>
            </a:r>
            <a:r>
              <a:rPr lang="et-EE" sz="3100" dirty="0"/>
              <a:t>Balti riikide sünkroniseerimiseks EL teiste riikidega on mitmeid võimalusi. Kõigi nende eelduseks on Balti riikide võime talitleda iseseisva sünkroonalana. See võimekus tuleb 2025</a:t>
            </a:r>
            <a:r>
              <a:rPr lang="et-EE" sz="3100" dirty="0" smtClean="0"/>
              <a:t>. aastaks </a:t>
            </a:r>
            <a:r>
              <a:rPr lang="et-EE" sz="3100" dirty="0"/>
              <a:t>luua. </a:t>
            </a:r>
            <a:endParaRPr lang="et-EE" sz="31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t-EE" sz="2800" dirty="0"/>
              <a:t> </a:t>
            </a:r>
            <a:endParaRPr lang="fi-FI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t-EE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  <a:defRPr/>
            </a:pPr>
            <a:endParaRPr lang="et-EE" sz="2400" dirty="0"/>
          </a:p>
          <a:p>
            <a:pPr marL="0" indent="0">
              <a:buNone/>
              <a:defRPr/>
            </a:pP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41006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AITÄH!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128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476672"/>
            <a:ext cx="9863448" cy="54534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27448" y="1149012"/>
            <a:ext cx="90730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t-EE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Elering AS strateegia 2017-2026 „Energiasüsteemide ühendamine“</a:t>
            </a:r>
          </a:p>
          <a:p>
            <a:pPr defTabSz="685800">
              <a:defRPr/>
            </a:pPr>
            <a:endParaRPr lang="en-US" sz="9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1350" dirty="0">
                <a:solidFill>
                  <a:srgbClr val="333333"/>
                </a:solidFill>
                <a:latin typeface="Trebuchet MS" panose="020B0603020202020204" pitchFamily="34" charset="0"/>
              </a:rPr>
              <a:t> </a:t>
            </a:r>
          </a:p>
          <a:p>
            <a:pPr defTabSz="685800">
              <a:defRPr/>
            </a:pPr>
            <a:r>
              <a:rPr lang="et-EE" sz="4050" b="1" dirty="0">
                <a:solidFill>
                  <a:srgbClr val="006F85"/>
                </a:solidFill>
                <a:latin typeface="Trebuchet MS"/>
              </a:rPr>
              <a:t>ELERINGI </a:t>
            </a:r>
            <a:r>
              <a:rPr lang="en-US" sz="4050" b="1" dirty="0">
                <a:solidFill>
                  <a:srgbClr val="006F85"/>
                </a:solidFill>
                <a:latin typeface="Trebuchet MS"/>
              </a:rPr>
              <a:t>MISSIO</a:t>
            </a:r>
            <a:r>
              <a:rPr lang="et-EE" sz="4050" b="1" dirty="0">
                <a:solidFill>
                  <a:srgbClr val="006F85"/>
                </a:solidFill>
                <a:latin typeface="Trebuchet MS"/>
              </a:rPr>
              <a:t>O</a:t>
            </a:r>
            <a:r>
              <a:rPr lang="en-US" sz="4050" b="1" dirty="0">
                <a:solidFill>
                  <a:srgbClr val="006F85"/>
                </a:solidFill>
                <a:latin typeface="Trebuchet MS"/>
              </a:rPr>
              <a:t>N</a:t>
            </a:r>
          </a:p>
          <a:p>
            <a:pPr defTabSz="685800">
              <a:defRPr/>
            </a:pPr>
            <a:endParaRPr lang="et-EE" sz="27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t-EE" sz="2700" b="1" dirty="0">
                <a:solidFill>
                  <a:prstClr val="black"/>
                </a:solidFill>
              </a:rPr>
              <a:t>Eleringi missioon on tagada Eesti tarbijatele energiavarustuskindlus läbi tõhusalt toimivate regionaalsete energiaturgude, tuginedes töökindlatele energiavõrkudele ja kompetentsetele töötajatele. Seda tehes toetame Eesti majanduse konkurentsivõimet.</a:t>
            </a:r>
            <a:endParaRPr lang="et-EE" sz="2700" b="1" dirty="0">
              <a:solidFill>
                <a:srgbClr val="33333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Seitse aastat järjepidevat vaadet varustuskindlusele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988840"/>
            <a:ext cx="9480649" cy="3960440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Kõige paremini tagab tarbija varustuskindluse TOIMIV TURG!</a:t>
            </a:r>
          </a:p>
          <a:p>
            <a:r>
              <a:rPr lang="et-EE" dirty="0" smtClean="0"/>
              <a:t>TURG tuleb luua REGIONAALSEL tasandil harmoniseeritud reeglite alusel.</a:t>
            </a:r>
          </a:p>
          <a:p>
            <a:r>
              <a:rPr lang="et-EE" dirty="0" smtClean="0"/>
              <a:t>Elektrijaam Lätis või Soomes on Eesti tarbija varustuskindluse seisukohalt sama turvaline kui Eestis. USALDUS.</a:t>
            </a:r>
          </a:p>
          <a:p>
            <a:r>
              <a:rPr lang="et-EE" dirty="0" smtClean="0"/>
              <a:t>Eesti energiajulgeoleku ja seeläbi tarbija varustuskindluse tagamise suurim väljakutse on elektrisüsteemi DESÜNKRONISEERIMINE Venemaast.</a:t>
            </a:r>
          </a:p>
          <a:p>
            <a:endParaRPr lang="et-EE" dirty="0" smtClean="0"/>
          </a:p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0329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75520" y="1174141"/>
            <a:ext cx="6696744" cy="44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188640"/>
            <a:ext cx="9073008" cy="1439862"/>
          </a:xfrm>
        </p:spPr>
        <p:txBody>
          <a:bodyPr>
            <a:noAutofit/>
          </a:bodyPr>
          <a:lstStyle/>
          <a:p>
            <a:pPr algn="l"/>
            <a:r>
              <a:rPr lang="et-EE" sz="2400" dirty="0">
                <a:solidFill>
                  <a:srgbClr val="FF0000"/>
                </a:solidFill>
              </a:rPr>
              <a:t>   Strateegiline eesmärk 1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t-EE" sz="2400" dirty="0">
                <a:solidFill>
                  <a:srgbClr val="FF0000"/>
                </a:solidFill>
              </a:rPr>
              <a:t>Harmoniseeritud reeglitega    </a:t>
            </a:r>
            <a:br>
              <a:rPr lang="et-EE" sz="2400" dirty="0">
                <a:solidFill>
                  <a:srgbClr val="FF0000"/>
                </a:solidFill>
              </a:rPr>
            </a:br>
            <a:r>
              <a:rPr lang="et-EE" sz="2400" dirty="0">
                <a:solidFill>
                  <a:srgbClr val="FF0000"/>
                </a:solidFill>
              </a:rPr>
              <a:t>   toimiv regionaalne elektriturg      </a:t>
            </a:r>
            <a:r>
              <a:rPr lang="en-US" sz="2400" dirty="0"/>
              <a:t/>
            </a:r>
            <a:br>
              <a:rPr lang="en-US" sz="2400" dirty="0"/>
            </a:br>
            <a:endParaRPr lang="et-E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87488" y="5665608"/>
            <a:ext cx="769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>
                <a:solidFill>
                  <a:srgbClr val="FF0000"/>
                </a:solidFill>
              </a:rPr>
              <a:t>Strateegiline eesmärk 2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t-EE" sz="2400" b="1" dirty="0">
                <a:solidFill>
                  <a:srgbClr val="FF0000"/>
                </a:solidFill>
              </a:rPr>
              <a:t>Desünkroniseerimine Venemaa energiasüsteemist!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564904"/>
            <a:ext cx="565929" cy="9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1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59496" y="1052736"/>
            <a:ext cx="8207375" cy="3167062"/>
          </a:xfrm>
        </p:spPr>
        <p:txBody>
          <a:bodyPr>
            <a:normAutofit/>
          </a:bodyPr>
          <a:lstStyle/>
          <a:p>
            <a:r>
              <a:rPr lang="et-EE" dirty="0" smtClean="0"/>
              <a:t>Tootmine, tarbimine ja ühendused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509149"/>
              </p:ext>
            </p:extLst>
          </p:nvPr>
        </p:nvGraphicFramePr>
        <p:xfrm>
          <a:off x="1466945" y="1173905"/>
          <a:ext cx="8208912" cy="444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87488" y="5661249"/>
            <a:ext cx="7848872" cy="830997"/>
          </a:xfrm>
          <a:prstGeom prst="rect">
            <a:avLst/>
          </a:prstGeom>
          <a:solidFill>
            <a:srgbClr val="F2A900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t-EE" sz="2400" dirty="0">
                <a:solidFill>
                  <a:schemeClr val="bg1"/>
                </a:solidFill>
                <a:latin typeface="+mn-lt"/>
              </a:rPr>
              <a:t>Varustuskindlust tuleb hinnata tootmise, tarbimise ja ühenduste koosmõjus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27" y="445758"/>
            <a:ext cx="808635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8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644442"/>
            <a:ext cx="9067060" cy="45048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487488" y="476672"/>
            <a:ext cx="7559675" cy="64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6F85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6F85"/>
                </a:solidFill>
                <a:latin typeface="Trebuchet MS" pitchFamily="34" charset="0"/>
              </a:defRPr>
            </a:lvl2pPr>
            <a:lvl3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6F85"/>
                </a:solidFill>
                <a:latin typeface="Trebuchet MS" pitchFamily="34" charset="0"/>
              </a:defRPr>
            </a:lvl3pPr>
            <a:lvl4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6F85"/>
                </a:solidFill>
                <a:latin typeface="Trebuchet MS" pitchFamily="34" charset="0"/>
              </a:defRPr>
            </a:lvl4pPr>
            <a:lvl5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6F85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6F85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6F85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6F85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6F85"/>
                </a:solidFill>
                <a:latin typeface="Trebuchet MS" pitchFamily="34" charset="0"/>
              </a:defRPr>
            </a:lvl9pPr>
          </a:lstStyle>
          <a:p>
            <a:r>
              <a:rPr lang="et-EE" kern="0" dirty="0"/>
              <a:t>Eesti vaade</a:t>
            </a:r>
            <a:endParaRPr lang="en-GB" kern="0" dirty="0"/>
          </a:p>
        </p:txBody>
      </p:sp>
      <p:sp>
        <p:nvSpPr>
          <p:cNvPr id="5" name="Right Brace 4"/>
          <p:cNvSpPr/>
          <p:nvPr/>
        </p:nvSpPr>
        <p:spPr>
          <a:xfrm>
            <a:off x="9601261" y="4343596"/>
            <a:ext cx="203754" cy="124461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9601261" y="3126535"/>
            <a:ext cx="216024" cy="120210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7286" y="3558308"/>
            <a:ext cx="987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/>
              <a:t>Impordivõimekus N-1-1</a:t>
            </a:r>
            <a:endParaRPr lang="en-GB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9723480" y="4381128"/>
            <a:ext cx="92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/>
              <a:t>Tootmisvõimsused, sh. Narva jaamad, CHP-d, Iru EJ, muud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214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4" y="404814"/>
            <a:ext cx="7559675" cy="647923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Balti riikide vaade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098322"/>
            <a:ext cx="8887816" cy="526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34912"/>
      </p:ext>
    </p:extLst>
  </p:cSld>
  <p:clrMapOvr>
    <a:masterClrMapping/>
  </p:clrMapOvr>
</p:sld>
</file>

<file path=ppt/theme/theme1.xml><?xml version="1.0" encoding="utf-8"?>
<a:theme xmlns:a="http://schemas.openxmlformats.org/drawingml/2006/main" name="elering_est">
  <a:themeElements>
    <a:clrScheme name="Elering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2A41A"/>
      </a:accent1>
      <a:accent2>
        <a:srgbClr val="3FA4A9"/>
      </a:accent2>
      <a:accent3>
        <a:srgbClr val="868686"/>
      </a:accent3>
      <a:accent4>
        <a:srgbClr val="003340"/>
      </a:accent4>
      <a:accent5>
        <a:srgbClr val="000000"/>
      </a:accent5>
      <a:accent6>
        <a:srgbClr val="A0BF38"/>
      </a:accent6>
      <a:hlink>
        <a:srgbClr val="009CDF"/>
      </a:hlink>
      <a:folHlink>
        <a:srgbClr val="A0BF38"/>
      </a:folHlink>
    </a:clrScheme>
    <a:fontScheme name="Elering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arkvarakomplekti Office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395994E0538447923DB61C0C67014D" ma:contentTypeVersion="0" ma:contentTypeDescription="Loo uus dokument" ma:contentTypeScope="" ma:versionID="99705b59c3b463db1e7fdcc210a0b5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4a46fc3e594b771f5d822278c70fe8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6E2BE6-43EB-449B-8399-A754291AC1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E592A6-CE65-408C-82B9-9C5C3BBF3072}">
  <ds:schemaRefs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B1B9D5-3571-444B-83FB-2EDEED10F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elering_est</Template>
  <TotalTime>8789</TotalTime>
  <Words>487</Words>
  <Application>Microsoft Office PowerPoint</Application>
  <PresentationFormat>Widescreen</PresentationFormat>
  <Paragraphs>95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Courier New</vt:lpstr>
      <vt:lpstr>Times New Roman</vt:lpstr>
      <vt:lpstr>Trebuchet MS</vt:lpstr>
      <vt:lpstr>elering_est</vt:lpstr>
      <vt:lpstr>Varustuskindluse tagab toimiv regionaalne energiaturg</vt:lpstr>
      <vt:lpstr>Teemad</vt:lpstr>
      <vt:lpstr>PowerPoint Presentation</vt:lpstr>
      <vt:lpstr>Seitse aastat järjepidevat vaadet varustuskindlusele</vt:lpstr>
      <vt:lpstr>   Strateegiline eesmärk 1: Harmoniseeritud reeglitega        toimiv regionaalne elektriturg       </vt:lpstr>
      <vt:lpstr>Tootmine, tarbimine ja ühendused</vt:lpstr>
      <vt:lpstr>PowerPoint Presentation</vt:lpstr>
      <vt:lpstr>PowerPoint Presentation</vt:lpstr>
      <vt:lpstr>Balti riikide vaade</vt:lpstr>
      <vt:lpstr>Regiooni vaade</vt:lpstr>
      <vt:lpstr>Eleringi vaade regiooni elektrituru korraldusele</vt:lpstr>
      <vt:lpstr>Praeguse turudisaini probleemid</vt:lpstr>
      <vt:lpstr>1. MADALAD TURUHINNAD / ÕIGLANE KONKURENTS</vt:lpstr>
      <vt:lpstr>2. MADAL TARBIMISE HINNATUNDLIKKUS / TARBIJAFOOKUS</vt:lpstr>
      <vt:lpstr>Tänapäeva tehnoloogiaga relvastatud tarbija on valmis elektriturul osalema</vt:lpstr>
      <vt:lpstr>3. EFEKTIIVNE ELEKTRITURG</vt:lpstr>
      <vt:lpstr>4. VÕIMALIK PLANEERITAVA TOOTMISE PUUDUMINE</vt:lpstr>
      <vt:lpstr>Elektrijaamade võrguga liitmine</vt:lpstr>
      <vt:lpstr>Elektritootmise võrguga liitmine</vt:lpstr>
      <vt:lpstr>Desünkroniseerimisest sünkroniseerimiseni</vt:lpstr>
      <vt:lpstr>Balti riikide sünkroniseerimise teekaart</vt:lpstr>
      <vt:lpstr>Kokkuvõtteks</vt:lpstr>
      <vt:lpstr>AITÄH!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Kadri Mets</dc:creator>
  <cp:lastModifiedBy>Kätlin Klemmer</cp:lastModifiedBy>
  <cp:revision>338</cp:revision>
  <cp:lastPrinted>2013-08-29T11:16:30Z</cp:lastPrinted>
  <dcterms:created xsi:type="dcterms:W3CDTF">2011-12-02T07:50:05Z</dcterms:created>
  <dcterms:modified xsi:type="dcterms:W3CDTF">2017-06-06T09:00:32Z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0x01010085395994E0538447923DB61C0C67014D</vt:lpwstr>
  </property>
</Properties>
</file>